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  <p:sldMasterId id="2147483718" r:id="rId3"/>
  </p:sldMasterIdLst>
  <p:notesMasterIdLst>
    <p:notesMasterId r:id="rId41"/>
  </p:notesMasterIdLst>
  <p:sldIdLst>
    <p:sldId id="281" r:id="rId4"/>
    <p:sldId id="256" r:id="rId5"/>
    <p:sldId id="261" r:id="rId6"/>
    <p:sldId id="344" r:id="rId7"/>
    <p:sldId id="452" r:id="rId8"/>
    <p:sldId id="453" r:id="rId9"/>
    <p:sldId id="454" r:id="rId10"/>
    <p:sldId id="455" r:id="rId11"/>
    <p:sldId id="456" r:id="rId12"/>
    <p:sldId id="457" r:id="rId13"/>
    <p:sldId id="473" r:id="rId14"/>
    <p:sldId id="458" r:id="rId15"/>
    <p:sldId id="459" r:id="rId16"/>
    <p:sldId id="465" r:id="rId17"/>
    <p:sldId id="466" r:id="rId18"/>
    <p:sldId id="467" r:id="rId19"/>
    <p:sldId id="468" r:id="rId20"/>
    <p:sldId id="462" r:id="rId21"/>
    <p:sldId id="460" r:id="rId22"/>
    <p:sldId id="469" r:id="rId23"/>
    <p:sldId id="470" r:id="rId24"/>
    <p:sldId id="471" r:id="rId25"/>
    <p:sldId id="472" r:id="rId26"/>
    <p:sldId id="461" r:id="rId27"/>
    <p:sldId id="463" r:id="rId28"/>
    <p:sldId id="475" r:id="rId29"/>
    <p:sldId id="476" r:id="rId30"/>
    <p:sldId id="474" r:id="rId31"/>
    <p:sldId id="401" r:id="rId32"/>
    <p:sldId id="464" r:id="rId33"/>
    <p:sldId id="477" r:id="rId34"/>
    <p:sldId id="484" r:id="rId35"/>
    <p:sldId id="479" r:id="rId36"/>
    <p:sldId id="486" r:id="rId37"/>
    <p:sldId id="480" r:id="rId38"/>
    <p:sldId id="487" r:id="rId39"/>
    <p:sldId id="4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245B"/>
    <a:srgbClr val="64276C"/>
    <a:srgbClr val="5D5654"/>
    <a:srgbClr val="373736"/>
    <a:srgbClr val="605033"/>
    <a:srgbClr val="85DFFF"/>
    <a:srgbClr val="007CA8"/>
    <a:srgbClr val="669A7C"/>
    <a:srgbClr val="77A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0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36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38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77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9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6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4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1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4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28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8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16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3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DF66D19D-1B7E-2586-25AD-A23D97980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392607" y="924766"/>
            <a:ext cx="10280962" cy="35661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 </a:t>
            </a:r>
            <a:b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Your First Project in Power BI</a:t>
            </a:r>
            <a:endParaRPr lang="ar-EG" altLang="en-US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D10C6-F608-C653-0DC6-5F169B82610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1CCDAB2-A11A-8AC5-4AA4-E109FDA8F897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6205E55C-283D-4981-6648-092B7C6D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BAF71B-0C2E-1834-06DE-71B4F0F84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F0016F1C-6DF0-5941-3579-AB080D2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A54C328-1168-104D-23FC-9A9B1699EC6A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1A9CD8-DFFE-D062-CB35-59A22801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01078" y="163035"/>
            <a:ext cx="1465066" cy="10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EB8B6-D563-2EF2-71DB-BE0F064C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197665"/>
            <a:ext cx="10614480" cy="59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9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Workflow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0E5DF-AD56-906C-AA27-9BAD4FFB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4FE3F-74B1-36D3-0FD3-CEAAB03A0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075996"/>
            <a:ext cx="1172691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AAED8-1CF3-1348-6DAF-7954113A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8" y="950999"/>
            <a:ext cx="9111800" cy="53930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56C630-E45F-2029-9C45-0E173B270344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Report in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8370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B340B-3D96-2EF4-E65B-199B8409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1" y="0"/>
            <a:ext cx="10054927" cy="56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95475-58FB-79A4-AB02-48AE31A5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195711"/>
            <a:ext cx="11213566" cy="59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4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CE420-C18F-DCC2-A934-EB21FD05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3" y="0"/>
            <a:ext cx="10881284" cy="6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E0858-35B9-5496-E17A-AD45C029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7" y="0"/>
            <a:ext cx="10850413" cy="61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63C8E-1C80-1037-9ABB-324CB9F5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07" y="773226"/>
            <a:ext cx="8988077" cy="5311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E819DE-46A1-50A0-4279-A7D10F17EE7E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Publish to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38320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56F5F-1A75-7B33-BDD4-1AA9051C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0"/>
            <a:ext cx="10844694" cy="61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460DAD-E25F-0D2C-9648-53A0EE3EB79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EA6131-FE65-356B-FF03-521C9B58846A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FF2A8C1B-5012-4CF3-8730-3FF34D33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F4B71-593E-EB74-D02B-407DBF1F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E415D590-099E-BC61-7B8D-4C6F11E9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DC17C374-BCD3-8E5D-E58B-2E8806A7F72B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CF8D17-35DC-01B3-CFFD-9310CC53F251}"/>
              </a:ext>
            </a:extLst>
          </p:cNvPr>
          <p:cNvGrpSpPr/>
          <p:nvPr/>
        </p:nvGrpSpPr>
        <p:grpSpPr>
          <a:xfrm>
            <a:off x="-152398" y="1156270"/>
            <a:ext cx="12191999" cy="3358835"/>
            <a:chOff x="2809475" y="815324"/>
            <a:chExt cx="6883989" cy="16312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63A1C6-0768-61F3-3983-14C1722F5E05}"/>
                </a:ext>
              </a:extLst>
            </p:cNvPr>
            <p:cNvGrpSpPr/>
            <p:nvPr/>
          </p:nvGrpSpPr>
          <p:grpSpPr>
            <a:xfrm>
              <a:off x="5341189" y="815324"/>
              <a:ext cx="1800391" cy="1631249"/>
              <a:chOff x="5341189" y="815324"/>
              <a:chExt cx="1800391" cy="1631249"/>
            </a:xfrm>
          </p:grpSpPr>
          <p:pic>
            <p:nvPicPr>
              <p:cNvPr id="18" name="Picture 2" descr="What is Power BI? - Beginner's Guide to Power BI | DataCamp">
                <a:extLst>
                  <a:ext uri="{FF2B5EF4-FFF2-40B4-BE49-F238E27FC236}">
                    <a16:creationId xmlns:a16="http://schemas.microsoft.com/office/drawing/2014/main" id="{DD9EE306-5BE3-0CAB-1916-517B40D2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386" y="815324"/>
                <a:ext cx="1653194" cy="1631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5244EE-8F99-689F-B67E-AAC0FC509EA2}"/>
                  </a:ext>
                </a:extLst>
              </p:cNvPr>
              <p:cNvSpPr/>
              <p:nvPr/>
            </p:nvSpPr>
            <p:spPr>
              <a:xfrm>
                <a:off x="5341189" y="1947251"/>
                <a:ext cx="1509622" cy="401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441A9D-7B82-F0CD-0651-59C06B762A87}"/>
                </a:ext>
              </a:extLst>
            </p:cNvPr>
            <p:cNvSpPr txBox="1"/>
            <p:nvPr/>
          </p:nvSpPr>
          <p:spPr>
            <a:xfrm>
              <a:off x="2809475" y="1941918"/>
              <a:ext cx="6883989" cy="343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4000" b="1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2 Your First Project in Power BI</a:t>
              </a:r>
              <a:endParaRPr lang="en-US" sz="40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4C76A-1F38-5091-E03F-8B345869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77" y="163034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36F9E-A7A6-B192-B1B2-CF60638E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257259"/>
            <a:ext cx="11021722" cy="59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4DC10-AAF1-9F8E-EF1E-0A63959F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84" y="70069"/>
            <a:ext cx="10982453" cy="60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E92C8-443B-3E9D-9A17-760607C2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13" y="0"/>
            <a:ext cx="10845330" cy="61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C973B-7058-BF53-9DA0-8DA26D62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34" y="0"/>
            <a:ext cx="10399332" cy="58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CD470-4977-7932-953D-2B3AD884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1" y="0"/>
            <a:ext cx="10871472" cy="61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1EC51-D306-9CF6-110C-80CBBB1D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97" y="921860"/>
            <a:ext cx="8936966" cy="50142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D0F83D-51C2-E610-614E-F5C6226A2752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Workflow Summary</a:t>
            </a:r>
          </a:p>
        </p:txBody>
      </p:sp>
    </p:spTree>
    <p:extLst>
      <p:ext uri="{BB962C8B-B14F-4D97-AF65-F5344CB8AC3E}">
        <p14:creationId xmlns:p14="http://schemas.microsoft.com/office/powerpoint/2010/main" val="12126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FCC91-3861-4913-55CE-3795A93813C7}"/>
              </a:ext>
            </a:extLst>
          </p:cNvPr>
          <p:cNvSpPr txBox="1"/>
          <p:nvPr/>
        </p:nvSpPr>
        <p:spPr>
          <a:xfrm>
            <a:off x="1460380" y="1851146"/>
            <a:ext cx="9271239" cy="274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of the following is the SaaS (Software as a Service) based web application of Microsoft Power BI?</a:t>
            </a:r>
            <a:endParaRPr lang="ar-EG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Service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Apps</a:t>
            </a:r>
            <a:endParaRPr lang="ar-EG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Desktop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56483-0B4C-098E-470C-97AFA4705A10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9999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FCC91-3861-4913-55CE-3795A93813C7}"/>
              </a:ext>
            </a:extLst>
          </p:cNvPr>
          <p:cNvSpPr txBox="1"/>
          <p:nvPr/>
        </p:nvSpPr>
        <p:spPr>
          <a:xfrm>
            <a:off x="1460380" y="1851146"/>
            <a:ext cx="9271239" cy="274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of the following is the SaaS (Software as a Service) based web application of Microsoft Power BI?</a:t>
            </a:r>
            <a:endParaRPr lang="ar-EG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buFont typeface="+mj-lt"/>
              <a:buAutoNum type="alphaUcPeriod"/>
            </a:pPr>
            <a:r>
              <a:rPr lang="en-US" sz="2400" dirty="0">
                <a:effectLst/>
                <a:highlight>
                  <a:srgbClr val="00FF00"/>
                </a:highlight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Service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Apps</a:t>
            </a:r>
            <a:endParaRPr lang="ar-EG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BI Desktop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56483-0B4C-098E-470C-97AFA4705A10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US" sz="2800" b="1" dirty="0">
              <a:solidFill>
                <a:srgbClr val="7B245B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05641-F6F6-4801-626F-B0D90D65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55" y="4881618"/>
            <a:ext cx="8565954" cy="7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Exercise 1: Mini Project in Power BI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9D6D4-FBB8-290F-69CC-FF55FBC1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1 (A,B,C,D,E,F,G</a:t>
            </a:r>
            <a:r>
              <a:rPr lang="ar-EG" sz="5000" b="1" dirty="0">
                <a:solidFill>
                  <a:schemeClr val="bg1"/>
                </a:solidFill>
              </a:rPr>
              <a:t>(</a:t>
            </a:r>
            <a:r>
              <a:rPr lang="en-US" sz="5000" b="1" dirty="0">
                <a:solidFill>
                  <a:schemeClr val="bg1"/>
                </a:solidFill>
              </a:rPr>
              <a:t> : </a:t>
            </a:r>
            <a:br>
              <a:rPr lang="ar-EG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Mini Project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In Power </a:t>
            </a:r>
            <a:r>
              <a:rPr lang="en-US" sz="5000" dirty="0">
                <a:solidFill>
                  <a:schemeClr val="bg1"/>
                </a:solidFill>
              </a:rPr>
              <a:t>BI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Components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Workflow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Exercise 1: Mini Project in Power BI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nowledge Check H1">
            <a:extLst>
              <a:ext uri="{FF2B5EF4-FFF2-40B4-BE49-F238E27FC236}">
                <a16:creationId xmlns:a16="http://schemas.microsoft.com/office/drawing/2014/main" id="{788E2E5C-0517-3437-F84F-05BE3BEC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43" y="450371"/>
            <a:ext cx="45720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5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692AF-3640-C3E4-3D7D-2381BE138E23}"/>
              </a:ext>
            </a:extLst>
          </p:cNvPr>
          <p:cNvSpPr txBox="1"/>
          <p:nvPr/>
        </p:nvSpPr>
        <p:spPr>
          <a:xfrm>
            <a:off x="1207698" y="1290718"/>
            <a:ext cx="8824823" cy="23702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Which product has strong reporting features and is typically used to begin a workflow in Power BI?</a:t>
            </a:r>
          </a:p>
          <a:p>
            <a:pPr lvl="1"/>
            <a:r>
              <a:rPr lang="en-US" dirty="0"/>
              <a:t> </a:t>
            </a:r>
            <a:endParaRPr lang="en-US" sz="2400" dirty="0"/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Microsoft Power BI Apps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Microsoft Power BI Service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Microsoft Power BI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13569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692AF-3640-C3E4-3D7D-2381BE138E23}"/>
              </a:ext>
            </a:extLst>
          </p:cNvPr>
          <p:cNvSpPr txBox="1"/>
          <p:nvPr/>
        </p:nvSpPr>
        <p:spPr>
          <a:xfrm>
            <a:off x="1207698" y="1290718"/>
            <a:ext cx="8824823" cy="23702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Which product has strong reporting features and is typically used to begin a workflow in Power BI?</a:t>
            </a:r>
          </a:p>
          <a:p>
            <a:pPr lvl="1"/>
            <a:r>
              <a:rPr lang="en-US" dirty="0"/>
              <a:t> </a:t>
            </a:r>
            <a:endParaRPr lang="en-US" sz="2400" dirty="0"/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Microsoft Power BI Apps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Microsoft Power BI Service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>
                <a:highlight>
                  <a:srgbClr val="00FF00"/>
                </a:highlight>
              </a:rPr>
              <a:t>Microsoft Power BI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270FE-1A6B-C55D-36D5-EF8CBDAC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76" y="4422355"/>
            <a:ext cx="7817653" cy="6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A9EC2E-388B-CE73-0220-2F9670D48288}"/>
              </a:ext>
            </a:extLst>
          </p:cNvPr>
          <p:cNvSpPr txBox="1"/>
          <p:nvPr/>
        </p:nvSpPr>
        <p:spPr>
          <a:xfrm>
            <a:off x="1489494" y="1436889"/>
            <a:ext cx="9213011" cy="2806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want to publish your report and share your data with others by creating dashboards. Which of the following products would you use to accomplish this?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Microsoft Power BI Desktop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Microsoft Power BI Service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Microsoft Power BI Apps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0BAA6-785C-58AE-6F3D-DD679F0D31B4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24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A9EC2E-388B-CE73-0220-2F9670D48288}"/>
              </a:ext>
            </a:extLst>
          </p:cNvPr>
          <p:cNvSpPr txBox="1"/>
          <p:nvPr/>
        </p:nvSpPr>
        <p:spPr>
          <a:xfrm>
            <a:off x="1489494" y="1436889"/>
            <a:ext cx="9213011" cy="2806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want to publish your report and share your data with others by creating dashboards. Which of the following products would you use to accomplish this?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Microsoft Power BI Desktop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Microsoft Power BI Service</a:t>
            </a:r>
            <a:endParaRPr lang="en-US" sz="3200" dirty="0">
              <a:effectLst/>
              <a:highlight>
                <a:srgbClr val="00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Microsoft Power BI Apps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0BAA6-785C-58AE-6F3D-DD679F0D31B4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461F3-029C-84F5-71C7-930AB87E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94" y="4995447"/>
            <a:ext cx="8850832" cy="6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7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10E043-E159-15A4-D11E-B3FC73EAB9AC}"/>
              </a:ext>
            </a:extLst>
          </p:cNvPr>
          <p:cNvSpPr txBox="1"/>
          <p:nvPr/>
        </p:nvSpPr>
        <p:spPr>
          <a:xfrm>
            <a:off x="1682151" y="1834659"/>
            <a:ext cx="7701232" cy="206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True or False: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The typical workflow in Microsoft Power BI starts with the creation of a report in Power BI Desktop.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116C0-A166-7B7E-EAC5-29E65D8E03BD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</a:p>
        </p:txBody>
      </p:sp>
    </p:spTree>
    <p:extLst>
      <p:ext uri="{BB962C8B-B14F-4D97-AF65-F5344CB8AC3E}">
        <p14:creationId xmlns:p14="http://schemas.microsoft.com/office/powerpoint/2010/main" val="99992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10E043-E159-15A4-D11E-B3FC73EAB9AC}"/>
              </a:ext>
            </a:extLst>
          </p:cNvPr>
          <p:cNvSpPr txBox="1"/>
          <p:nvPr/>
        </p:nvSpPr>
        <p:spPr>
          <a:xfrm>
            <a:off x="1682151" y="1834659"/>
            <a:ext cx="7701232" cy="206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400" b="1" dirty="0">
                <a:solidFill>
                  <a:srgbClr val="333333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True or False:</a:t>
            </a: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The typical workflow in Microsoft Power BI starts with the creation of a report in Power BI Desktop.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  <a:endParaRPr lang="en-US" sz="3200" dirty="0">
              <a:effectLst/>
              <a:highlight>
                <a:srgbClr val="00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116C0-A166-7B7E-EAC5-29E65D8E03BD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9FFDC-99E5-8EEF-AC5B-E7D0E941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02" y="4866252"/>
            <a:ext cx="7427701" cy="7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597B1C-A2B2-6CC1-50C6-FC2568BB3370}"/>
              </a:ext>
            </a:extLst>
          </p:cNvPr>
          <p:cNvGrpSpPr/>
          <p:nvPr/>
        </p:nvGrpSpPr>
        <p:grpSpPr>
          <a:xfrm>
            <a:off x="3528204" y="651737"/>
            <a:ext cx="4830792" cy="5196972"/>
            <a:chOff x="3528204" y="651737"/>
            <a:chExt cx="4830792" cy="5196972"/>
          </a:xfrm>
          <a:solidFill>
            <a:schemeClr val="bg1"/>
          </a:solidFill>
        </p:grpSpPr>
        <p:pic>
          <p:nvPicPr>
            <p:cNvPr id="2050" name="Picture 2" descr="1,719 Thanks Coming Images, Stock Photos, 3D objects, &amp; Vectors |  Shutterstock">
              <a:extLst>
                <a:ext uri="{FF2B5EF4-FFF2-40B4-BE49-F238E27FC236}">
                  <a16:creationId xmlns:a16="http://schemas.microsoft.com/office/drawing/2014/main" id="{1D64DC1B-5D31-76EC-B438-3DB923AA8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204" y="651737"/>
              <a:ext cx="4822166" cy="519310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AAE2F8-A76E-9F18-B647-54EDF6255401}"/>
                </a:ext>
              </a:extLst>
            </p:cNvPr>
            <p:cNvSpPr/>
            <p:nvPr/>
          </p:nvSpPr>
          <p:spPr>
            <a:xfrm>
              <a:off x="3536830" y="5477774"/>
              <a:ext cx="4822166" cy="3709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4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DCB82-7A8A-20F5-F63B-01062BB42F0D}"/>
              </a:ext>
            </a:extLst>
          </p:cNvPr>
          <p:cNvSpPr/>
          <p:nvPr/>
        </p:nvSpPr>
        <p:spPr>
          <a:xfrm>
            <a:off x="1943099" y="0"/>
            <a:ext cx="3448051" cy="685800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BE73CD-5058-1BBB-4ABB-7BDFABDB538E}"/>
              </a:ext>
            </a:extLst>
          </p:cNvPr>
          <p:cNvGrpSpPr/>
          <p:nvPr/>
        </p:nvGrpSpPr>
        <p:grpSpPr>
          <a:xfrm>
            <a:off x="3429536" y="2724002"/>
            <a:ext cx="7200000" cy="1800000"/>
            <a:chOff x="1437350" y="1240020"/>
            <a:chExt cx="4301630" cy="105848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B7B691-9685-609C-3B35-621B7327594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1058485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18FA6-A6DB-933B-0335-E560FEB4CD85}"/>
                </a:ext>
              </a:extLst>
            </p:cNvPr>
            <p:cNvSpPr txBox="1"/>
            <p:nvPr/>
          </p:nvSpPr>
          <p:spPr>
            <a:xfrm>
              <a:off x="2028175" y="1821469"/>
              <a:ext cx="3656386" cy="380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BI Components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ACEB3C-B87D-720E-13EB-14DB8CF323CA}"/>
              </a:ext>
            </a:extLst>
          </p:cNvPr>
          <p:cNvSpPr txBox="1"/>
          <p:nvPr/>
        </p:nvSpPr>
        <p:spPr>
          <a:xfrm>
            <a:off x="3401497" y="2429828"/>
            <a:ext cx="65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49C46-F77A-42D7-6FD9-7F562EED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340" y="128528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26CD6-DA24-FB53-AE6F-1D7AFE04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4" y="215136"/>
            <a:ext cx="11263789" cy="58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25CCA-C942-1FDC-BC7C-0E23EDB4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1452286"/>
            <a:ext cx="1174596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94F8D-39FA-A77C-583D-B6AFA9F4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24" y="293298"/>
            <a:ext cx="10112951" cy="58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B35D-F08B-6751-4B70-639A9C59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9" y="543464"/>
            <a:ext cx="9349342" cy="55926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Power BI Connector</a:t>
            </a:r>
          </a:p>
        </p:txBody>
      </p:sp>
    </p:spTree>
    <p:extLst>
      <p:ext uri="{BB962C8B-B14F-4D97-AF65-F5344CB8AC3E}">
        <p14:creationId xmlns:p14="http://schemas.microsoft.com/office/powerpoint/2010/main" val="647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FF38B-A1B0-AB66-9844-C4BAE723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0"/>
            <a:ext cx="10802461" cy="61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1262</TotalTime>
  <Words>385</Words>
  <Application>Microsoft Office PowerPoint</Application>
  <PresentationFormat>Widescreen</PresentationFormat>
  <Paragraphs>75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Open Sans</vt:lpstr>
      <vt:lpstr>Times New Roman</vt:lpstr>
      <vt:lpstr>unset</vt:lpstr>
      <vt:lpstr>Verdana</vt:lpstr>
      <vt:lpstr>Retrospect</vt:lpstr>
      <vt:lpstr>Office Theme</vt:lpstr>
      <vt:lpstr>1_Office Theme</vt:lpstr>
      <vt:lpstr>2  Your First Project in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 (A,B,C,D,E,F,G( :  Mini Project In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127</cp:revision>
  <dcterms:created xsi:type="dcterms:W3CDTF">2016-11-14T07:59:55Z</dcterms:created>
  <dcterms:modified xsi:type="dcterms:W3CDTF">2024-01-31T11:49:08Z</dcterms:modified>
</cp:coreProperties>
</file>